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559" r:id="rId2"/>
  </p:sldIdLst>
  <p:sldSz cx="9144000" cy="5143500" type="screen16x9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56">
          <p15:clr>
            <a:srgbClr val="A4A3A4"/>
          </p15:clr>
        </p15:guide>
        <p15:guide id="2" pos="281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3535"/>
    <a:srgbClr val="005224"/>
    <a:srgbClr val="008839"/>
    <a:srgbClr val="00A248"/>
    <a:srgbClr val="BBE0E3"/>
    <a:srgbClr val="00662B"/>
    <a:srgbClr val="41D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207"/>
  </p:normalViewPr>
  <p:slideViewPr>
    <p:cSldViewPr showGuides="1">
      <p:cViewPr varScale="1">
        <p:scale>
          <a:sx n="135" d="100"/>
          <a:sy n="135" d="100"/>
        </p:scale>
        <p:origin x="924" y="126"/>
      </p:cViewPr>
      <p:guideLst>
        <p:guide orient="horz" pos="1856"/>
        <p:guide pos="281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B85D218-93BC-40EA-952E-97360BF51362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2024/11/19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533" y="685800"/>
            <a:ext cx="6094934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53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t" anchorCtr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fontAlgn="base" hangingPunct="1">
              <a:buNone/>
            </a:pPr>
            <a:fld id="{9A0DB2DC-4C9A-4742-B13C-FB6460FD3503}" type="slidenum">
              <a:rPr lang="zh-CN" altLang="en-US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z="120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098"/>
            <a:ext cx="7772400" cy="1102712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5160"/>
            <a:ext cx="6400800" cy="131468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8035" indent="0" algn="ctr">
              <a:buNone/>
              <a:defRPr/>
            </a:lvl7pPr>
            <a:lvl8pPr marL="2400935" indent="0" algn="ctr">
              <a:buNone/>
              <a:defRPr/>
            </a:lvl8pPr>
            <a:lvl9pPr marL="2743835" indent="0" algn="ctr">
              <a:buNone/>
              <a:defRPr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015"/>
            <a:ext cx="2057400" cy="4389411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015"/>
            <a:ext cx="6019800" cy="4389411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753"/>
            <a:ext cx="7772400" cy="102173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416"/>
            <a:ext cx="7772400" cy="112533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8035" indent="0">
              <a:buNone/>
              <a:defRPr sz="1050"/>
            </a:lvl7pPr>
            <a:lvl8pPr marL="2400935" indent="0">
              <a:buNone/>
              <a:defRPr sz="1050"/>
            </a:lvl8pPr>
            <a:lvl9pPr marL="2743835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360"/>
            <a:ext cx="4038600" cy="33950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360"/>
            <a:ext cx="4038600" cy="33950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536"/>
            <a:ext cx="4040188" cy="47990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8035" indent="0">
              <a:buNone/>
              <a:defRPr sz="1200" b="1"/>
            </a:lvl7pPr>
            <a:lvl8pPr marL="2400935" indent="0">
              <a:buNone/>
              <a:defRPr sz="1200" b="1"/>
            </a:lvl8pPr>
            <a:lvl9pPr marL="2743835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442"/>
            <a:ext cx="4040188" cy="29639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1536"/>
            <a:ext cx="4041775" cy="47990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8035" indent="0">
              <a:buNone/>
              <a:defRPr sz="1200" b="1"/>
            </a:lvl7pPr>
            <a:lvl8pPr marL="2400935" indent="0">
              <a:buNone/>
              <a:defRPr sz="1200" b="1"/>
            </a:lvl8pPr>
            <a:lvl9pPr marL="2743835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442"/>
            <a:ext cx="4041775" cy="29639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823"/>
            <a:ext cx="3008313" cy="871690"/>
          </a:xfrm>
        </p:spPr>
        <p:txBody>
          <a:bodyPr anchor="b"/>
          <a:lstStyle>
            <a:lvl1pPr algn="l">
              <a:defRPr sz="1500" b="1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823"/>
            <a:ext cx="5111750" cy="439060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513"/>
            <a:ext cx="3008313" cy="351891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8035" indent="0">
              <a:buNone/>
              <a:defRPr sz="675"/>
            </a:lvl7pPr>
            <a:lvl8pPr marL="2400935" indent="0">
              <a:buNone/>
              <a:defRPr sz="675"/>
            </a:lvl8pPr>
            <a:lvl9pPr marL="2743835" indent="0">
              <a:buNone/>
              <a:defRPr sz="675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1080"/>
            <a:ext cx="5486400" cy="425128"/>
          </a:xfrm>
        </p:spPr>
        <p:txBody>
          <a:bodyPr anchor="b"/>
          <a:lstStyle>
            <a:lvl1pPr algn="l">
              <a:defRPr sz="1500" b="1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662"/>
            <a:ext cx="5486400" cy="308664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8035" indent="0">
              <a:buNone/>
              <a:defRPr sz="1500"/>
            </a:lvl7pPr>
            <a:lvl8pPr marL="2400935" indent="0">
              <a:buNone/>
              <a:defRPr sz="1500"/>
            </a:lvl8pPr>
            <a:lvl9pPr marL="2743835" indent="0">
              <a:buNone/>
              <a:defRPr sz="15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6208"/>
            <a:ext cx="5486400" cy="60375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8035" indent="0">
              <a:buNone/>
              <a:defRPr sz="675"/>
            </a:lvl7pPr>
            <a:lvl8pPr marL="2400935" indent="0">
              <a:buNone/>
              <a:defRPr sz="675"/>
            </a:lvl8pPr>
            <a:lvl9pPr marL="2743835" indent="0">
              <a:buNone/>
              <a:defRPr sz="675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06015"/>
            <a:ext cx="8229600" cy="8574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457200" y="1200360"/>
            <a:ext cx="8229600" cy="3395066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38"/>
            <a:ext cx="2133600" cy="357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05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38"/>
            <a:ext cx="2895600" cy="357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05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38"/>
            <a:ext cx="2133600" cy="357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050"/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257175" indent="-257175" algn="l" rtl="0" eaLnBrk="0" fontAlgn="base" hangingPunct="0">
        <a:spcBef>
          <a:spcPct val="15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530" indent="-214630" algn="l" rtl="0" eaLnBrk="0" fontAlgn="base" hangingPunct="0">
        <a:spcBef>
          <a:spcPct val="15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857250" indent="-171450" algn="l" rtl="0" eaLnBrk="0" fontAlgn="base" hangingPunct="0">
        <a:spcBef>
          <a:spcPct val="15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200150" indent="-171450" algn="l" rtl="0" eaLnBrk="0" fontAlgn="base" hangingPunct="0">
        <a:spcBef>
          <a:spcPct val="15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543050" indent="-171450" algn="l" rtl="0" eaLnBrk="0" fontAlgn="base" hangingPunct="0">
        <a:spcBef>
          <a:spcPct val="15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86585" indent="-171450" algn="l" rtl="0" eaLnBrk="1" fontAlgn="base" hangingPunct="1">
        <a:spcBef>
          <a:spcPct val="15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229485" indent="-171450" algn="l" rtl="0" eaLnBrk="1" fontAlgn="base" hangingPunct="1">
        <a:spcBef>
          <a:spcPct val="15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572385" indent="-171450" algn="l" rtl="0" eaLnBrk="1" fontAlgn="base" hangingPunct="1">
        <a:spcBef>
          <a:spcPct val="15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2915285" indent="-171450" algn="l" rtl="0" eaLnBrk="1" fontAlgn="base" hangingPunct="1">
        <a:spcBef>
          <a:spcPct val="15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838298" y="761540"/>
            <a:ext cx="4087495" cy="2634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生产厂家</a:t>
            </a:r>
            <a:endPara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适应症范围</a:t>
            </a:r>
            <a:endPara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产品特点</a:t>
            </a:r>
            <a:endPara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1">
              <a:lnSpc>
                <a:spcPct val="150000"/>
              </a:lnSpc>
            </a:pP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）询证证据推荐</a:t>
            </a:r>
            <a:endPara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1">
              <a:lnSpc>
                <a:spcPct val="150000"/>
              </a:lnSpc>
            </a:pP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）与同适应症在院品种的优势</a:t>
            </a:r>
            <a:endPara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1">
              <a:lnSpc>
                <a:spcPct val="150000"/>
              </a:lnSpc>
            </a:pP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）其它优势</a:t>
            </a:r>
            <a:endPara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1">
              <a:lnSpc>
                <a:spcPct val="150000"/>
              </a:lnSpc>
            </a:pP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6" name="矩形 6">
            <a:extLst>
              <a:ext uri="{FF2B5EF4-FFF2-40B4-BE49-F238E27FC236}">
                <a16:creationId xmlns:a16="http://schemas.microsoft.com/office/drawing/2014/main" id="{01A3EE3F-F350-9107-44FB-28EDC59F1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" y="101512"/>
            <a:ext cx="7162732" cy="334569"/>
          </a:xfrm>
          <a:prstGeom prst="rect">
            <a:avLst/>
          </a:prstGeom>
          <a:solidFill>
            <a:srgbClr val="5294BA"/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9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5pPr>
            <a:lvl6pPr marL="2514600" indent="-228600" defTabSz="1089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6pPr>
            <a:lvl7pPr marL="2971800" indent="-228600" defTabSz="1089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7pPr>
            <a:lvl8pPr marL="3429000" indent="-228600" defTabSz="1089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8pPr>
            <a:lvl9pPr marL="3886200" indent="-228600" defTabSz="1089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21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7" name="矩形 1">
            <a:extLst>
              <a:ext uri="{FF2B5EF4-FFF2-40B4-BE49-F238E27FC236}">
                <a16:creationId xmlns:a16="http://schemas.microsoft.com/office/drawing/2014/main" id="{D9704DF7-D0E6-81FE-267F-29DA2C833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215" y="434252"/>
            <a:ext cx="9147215" cy="6377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9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5pPr>
            <a:lvl6pPr marL="2514600" indent="-228600" defTabSz="1089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6pPr>
            <a:lvl7pPr marL="2971800" indent="-228600" defTabSz="1089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7pPr>
            <a:lvl8pPr marL="3429000" indent="-228600" defTabSz="1089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8pPr>
            <a:lvl9pPr marL="3886200" indent="-228600" defTabSz="1089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21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8" name="矩形 2">
            <a:extLst>
              <a:ext uri="{FF2B5EF4-FFF2-40B4-BE49-F238E27FC236}">
                <a16:creationId xmlns:a16="http://schemas.microsoft.com/office/drawing/2014/main" id="{1DCA6D38-A6F0-4782-FD4F-7F0B52AB2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785"/>
            <a:ext cx="1123950" cy="509703"/>
          </a:xfrm>
          <a:prstGeom prst="rect">
            <a:avLst/>
          </a:prstGeom>
          <a:solidFill>
            <a:srgbClr val="5294BA"/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9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5pPr>
            <a:lvl6pPr marL="2514600" indent="-228600" defTabSz="1089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6pPr>
            <a:lvl7pPr marL="2971800" indent="-228600" defTabSz="1089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7pPr>
            <a:lvl8pPr marL="3429000" indent="-228600" defTabSz="1089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8pPr>
            <a:lvl9pPr marL="3886200" indent="-228600" defTabSz="1089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ea"/>
              <a:ea typeface="+mn-ea"/>
              <a:sym typeface="宋体" panose="02010600030101010101" pitchFamily="2" charset="-122"/>
            </a:endParaRPr>
          </a:p>
        </p:txBody>
      </p: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2F40A1C7-16A1-1295-78D9-5B5E3C3B63D8}"/>
              </a:ext>
            </a:extLst>
          </p:cNvPr>
          <p:cNvGrpSpPr/>
          <p:nvPr/>
        </p:nvGrpSpPr>
        <p:grpSpPr>
          <a:xfrm>
            <a:off x="7162732" y="-1905"/>
            <a:ext cx="1933500" cy="461665"/>
            <a:chOff x="9632662" y="6810"/>
            <a:chExt cx="2552356" cy="728006"/>
          </a:xfrm>
        </p:grpSpPr>
        <p:pic>
          <p:nvPicPr>
            <p:cNvPr id="20" name="Picture 4" descr="C:\Users\xiongda\Desktop\微信图片_20240103115900.png">
              <a:extLst>
                <a:ext uri="{FF2B5EF4-FFF2-40B4-BE49-F238E27FC236}">
                  <a16:creationId xmlns:a16="http://schemas.microsoft.com/office/drawing/2014/main" id="{97229662-E36F-4E57-3A24-7864C987DBA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783"/>
            <a:stretch>
              <a:fillRect/>
            </a:stretch>
          </p:blipFill>
          <p:spPr bwMode="auto">
            <a:xfrm>
              <a:off x="10305664" y="6810"/>
              <a:ext cx="1879354" cy="728006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图片 20">
              <a:extLst>
                <a:ext uri="{FF2B5EF4-FFF2-40B4-BE49-F238E27FC236}">
                  <a16:creationId xmlns:a16="http://schemas.microsoft.com/office/drawing/2014/main" id="{60BFA894-D69D-19E2-7515-1C3D13CA2B9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rgbClr val="5294BA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6163"/>
            <a:stretch>
              <a:fillRect/>
            </a:stretch>
          </p:blipFill>
          <p:spPr>
            <a:xfrm>
              <a:off x="9632662" y="68926"/>
              <a:ext cx="720636" cy="652002"/>
            </a:xfrm>
            <a:prstGeom prst="rect">
              <a:avLst/>
            </a:prstGeom>
          </p:spPr>
        </p:pic>
      </p:grpSp>
      <p:sp>
        <p:nvSpPr>
          <p:cNvPr id="22" name="TextBox 1">
            <a:extLst>
              <a:ext uri="{FF2B5EF4-FFF2-40B4-BE49-F238E27FC236}">
                <a16:creationId xmlns:a16="http://schemas.microsoft.com/office/drawing/2014/main" id="{9F688391-7887-4185-CBE8-88FA33E678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322" y="57216"/>
            <a:ext cx="223651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9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5pPr>
            <a:lvl6pPr marL="2514600" indent="-228600" defTabSz="1089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6pPr>
            <a:lvl7pPr marL="2971800" indent="-228600" defTabSz="1089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7pPr>
            <a:lvl8pPr marL="3429000" indent="-228600" defTabSz="1089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8pPr>
            <a:lvl9pPr marL="3886200" indent="-228600" defTabSz="1089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粗黑简体" pitchFamily="2" charset="-122"/>
              </a:rPr>
              <a:t>通用名（商品名）</a:t>
            </a:r>
          </a:p>
        </p:txBody>
      </p:sp>
      <p:sp>
        <p:nvSpPr>
          <p:cNvPr id="23" name="任意多边形 29">
            <a:extLst>
              <a:ext uri="{FF2B5EF4-FFF2-40B4-BE49-F238E27FC236}">
                <a16:creationId xmlns:a16="http://schemas.microsoft.com/office/drawing/2014/main" id="{F5C56822-C4F1-D4EF-C399-92C0630239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516" y="46293"/>
            <a:ext cx="808815" cy="413467"/>
          </a:xfrm>
          <a:custGeom>
            <a:avLst/>
            <a:gdLst>
              <a:gd name="T0" fmla="*/ 402639 w 1038225"/>
              <a:gd name="T1" fmla="*/ 0 h 672874"/>
              <a:gd name="T2" fmla="*/ 605875 w 1038225"/>
              <a:gd name="T3" fmla="*/ 165642 h 672874"/>
              <a:gd name="T4" fmla="*/ 606647 w 1038225"/>
              <a:gd name="T5" fmla="*/ 173293 h 672874"/>
              <a:gd name="T6" fmla="*/ 623789 w 1038225"/>
              <a:gd name="T7" fmla="*/ 175022 h 672874"/>
              <a:gd name="T8" fmla="*/ 732234 w 1038225"/>
              <a:gd name="T9" fmla="*/ 308079 h 672874"/>
              <a:gd name="T10" fmla="*/ 732234 w 1038225"/>
              <a:gd name="T11" fmla="*/ 338744 h 672874"/>
              <a:gd name="T12" fmla="*/ 596417 w 1038225"/>
              <a:gd name="T13" fmla="*/ 474561 h 672874"/>
              <a:gd name="T14" fmla="*/ 135817 w 1038225"/>
              <a:gd name="T15" fmla="*/ 474561 h 672874"/>
              <a:gd name="T16" fmla="*/ 0 w 1038225"/>
              <a:gd name="T17" fmla="*/ 338744 h 672874"/>
              <a:gd name="T18" fmla="*/ 0 w 1038225"/>
              <a:gd name="T19" fmla="*/ 308079 h 672874"/>
              <a:gd name="T20" fmla="*/ 108445 w 1038225"/>
              <a:gd name="T21" fmla="*/ 175022 h 672874"/>
              <a:gd name="T22" fmla="*/ 108992 w 1038225"/>
              <a:gd name="T23" fmla="*/ 174966 h 672874"/>
              <a:gd name="T24" fmla="*/ 114721 w 1038225"/>
              <a:gd name="T25" fmla="*/ 146587 h 672874"/>
              <a:gd name="T26" fmla="*/ 195189 w 1038225"/>
              <a:gd name="T27" fmla="*/ 93249 h 672874"/>
              <a:gd name="T28" fmla="*/ 225641 w 1038225"/>
              <a:gd name="T29" fmla="*/ 99396 h 672874"/>
              <a:gd name="T30" fmla="*/ 270681 w 1038225"/>
              <a:gd name="T31" fmla="*/ 47372 h 672874"/>
              <a:gd name="T32" fmla="*/ 402639 w 1038225"/>
              <a:gd name="T33" fmla="*/ 0 h 67287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038225"/>
              <a:gd name="T52" fmla="*/ 0 h 672874"/>
              <a:gd name="T53" fmla="*/ 1038225 w 1038225"/>
              <a:gd name="T54" fmla="*/ 672874 h 672874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038225" h="672874">
                <a:moveTo>
                  <a:pt x="570897" y="0"/>
                </a:moveTo>
                <a:cubicBezTo>
                  <a:pt x="713041" y="0"/>
                  <a:pt x="831635" y="100826"/>
                  <a:pt x="859062" y="234861"/>
                </a:cubicBezTo>
                <a:lnTo>
                  <a:pt x="860156" y="245710"/>
                </a:lnTo>
                <a:lnTo>
                  <a:pt x="884462" y="248161"/>
                </a:lnTo>
                <a:cubicBezTo>
                  <a:pt x="972215" y="266117"/>
                  <a:pt x="1038225" y="343761"/>
                  <a:pt x="1038225" y="436821"/>
                </a:cubicBezTo>
                <a:lnTo>
                  <a:pt x="1038225" y="480301"/>
                </a:lnTo>
                <a:cubicBezTo>
                  <a:pt x="1038225" y="586656"/>
                  <a:pt x="952007" y="672874"/>
                  <a:pt x="845652" y="672874"/>
                </a:cubicBezTo>
                <a:lnTo>
                  <a:pt x="192573" y="672874"/>
                </a:lnTo>
                <a:cubicBezTo>
                  <a:pt x="86218" y="672874"/>
                  <a:pt x="0" y="586656"/>
                  <a:pt x="0" y="480301"/>
                </a:cubicBezTo>
                <a:lnTo>
                  <a:pt x="0" y="436821"/>
                </a:lnTo>
                <a:cubicBezTo>
                  <a:pt x="0" y="343761"/>
                  <a:pt x="66010" y="266117"/>
                  <a:pt x="153763" y="248161"/>
                </a:cubicBezTo>
                <a:lnTo>
                  <a:pt x="154538" y="248082"/>
                </a:lnTo>
                <a:lnTo>
                  <a:pt x="162661" y="207843"/>
                </a:lnTo>
                <a:cubicBezTo>
                  <a:pt x="181459" y="163400"/>
                  <a:pt x="225466" y="132216"/>
                  <a:pt x="276756" y="132216"/>
                </a:cubicBezTo>
                <a:lnTo>
                  <a:pt x="319933" y="140933"/>
                </a:lnTo>
                <a:lnTo>
                  <a:pt x="383796" y="67168"/>
                </a:lnTo>
                <a:cubicBezTo>
                  <a:pt x="434641" y="25207"/>
                  <a:pt x="499826" y="0"/>
                  <a:pt x="570897" y="0"/>
                </a:cubicBezTo>
                <a:close/>
              </a:path>
            </a:pathLst>
          </a:custGeom>
          <a:noFill/>
          <a:ln w="28575">
            <a:solidFill>
              <a:schemeClr val="bg1"/>
            </a:solidFill>
            <a:beve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D3F69003-8BC9-4631-9CEA-33AFC406E35A}"/>
              </a:ext>
            </a:extLst>
          </p:cNvPr>
          <p:cNvSpPr/>
          <p:nvPr/>
        </p:nvSpPr>
        <p:spPr bwMode="auto">
          <a:xfrm>
            <a:off x="6095960" y="1027562"/>
            <a:ext cx="2479709" cy="152396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华文新魏" panose="02010800040101010101" pitchFamily="2" charset="-122"/>
                <a:ea typeface="华文新魏" panose="02010800040101010101" pitchFamily="2" charset="-122"/>
              </a:rPr>
              <a:t>药品外观图片</a:t>
            </a:r>
          </a:p>
        </p:txBody>
      </p:sp>
      <p:sp>
        <p:nvSpPr>
          <p:cNvPr id="2" name="文本框 2">
            <a:extLst>
              <a:ext uri="{FF2B5EF4-FFF2-40B4-BE49-F238E27FC236}">
                <a16:creationId xmlns:a16="http://schemas.microsoft.com/office/drawing/2014/main" id="{711BE1AB-E45D-1E00-A4BD-E28334C9EC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704" y="3823550"/>
            <a:ext cx="5562454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i="0" u="none" strike="noStrike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特别提醒：仅限</a:t>
            </a:r>
            <a:r>
              <a:rPr kumimoji="0" lang="en-US" altLang="zh-CN" i="0" u="none" strike="noStrike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kumimoji="0" lang="zh-CN" altLang="en-US" i="0" u="none" strike="noStrike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张幻灯。</a:t>
            </a:r>
            <a:endParaRPr kumimoji="0" lang="zh-CN" i="0" u="none" strike="noStrike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主题">
  <a:themeElements>
    <a:clrScheme name="Office 主题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主题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主题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235</TotalTime>
  <Words>45</Words>
  <Application>Microsoft Office PowerPoint</Application>
  <PresentationFormat>全屏显示(16:9)</PresentationFormat>
  <Paragraphs>10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华文新魏</vt:lpstr>
      <vt:lpstr>宋体</vt:lpstr>
      <vt:lpstr>微软雅黑</vt:lpstr>
      <vt:lpstr>Arial</vt:lpstr>
      <vt:lpstr>Calibri</vt:lpstr>
      <vt:lpstr>1_Office 主题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药剂科</dc:creator>
  <cp:lastModifiedBy>学文 邱</cp:lastModifiedBy>
  <cp:revision>1148</cp:revision>
  <dcterms:created xsi:type="dcterms:W3CDTF">2018-10-29T03:30:00Z</dcterms:created>
  <dcterms:modified xsi:type="dcterms:W3CDTF">2024-11-19T01:03:10Z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2052-11.8.2.8506</vt:lpwstr>
  </property>
</Properties>
</file>